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5" r:id="rId8"/>
    <p:sldId id="268" r:id="rId9"/>
    <p:sldId id="266" r:id="rId10"/>
    <p:sldId id="267" r:id="rId11"/>
    <p:sldId id="263" r:id="rId12"/>
    <p:sldId id="264" r:id="rId13"/>
  </p:sldIdLst>
  <p:sldSz cx="9144000" cy="5143500" type="screen16x9"/>
  <p:notesSz cx="6858000" cy="9144000"/>
  <p:embeddedFontLst>
    <p:embeddedFont>
      <p:font typeface="Merriweather" panose="020B0604020202020204" charset="0"/>
      <p:regular r:id="rId15"/>
      <p:bold r:id="rId16"/>
      <p:italic r:id="rId17"/>
      <p:boldItalic r:id="rId18"/>
    </p:embeddedFont>
    <p:embeddedFont>
      <p:font typeface="Roboto"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69" autoAdjust="0"/>
    <p:restoredTop sz="88639" autoAdjust="0"/>
  </p:normalViewPr>
  <p:slideViewPr>
    <p:cSldViewPr snapToGrid="0">
      <p:cViewPr varScale="1">
        <p:scale>
          <a:sx n="114" d="100"/>
          <a:sy n="114" d="100"/>
        </p:scale>
        <p:origin x="566" y="8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5c5f07e350_0_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5c5f07e350_0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5ba230f0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5ba230f0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Am analizat nevoile fiecărui tip de utilizator și am dezvoltat noțiunile analizate în vederea construirii unei aplicații ce cuprinde părți elementare ale învățământului superior.</a:t>
            </a:r>
            <a:endParaRPr sz="1200">
              <a:latin typeface="Times New Roman"/>
              <a:ea typeface="Times New Roman"/>
              <a:cs typeface="Times New Roman"/>
              <a:sym typeface="Times New Roman"/>
            </a:endParaRPr>
          </a:p>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Pentru arhitectura aplicației am avut ca sursă de inspirație proiectele cu care am interacționat pană în prezent, și am analizat avantajele arhitecturii regăsite în cadrul acestor proiecte, având ca scop principal o gestiune eficienta a aplicației.</a:t>
            </a:r>
            <a:endParaRPr sz="1200">
              <a:latin typeface="Times New Roman"/>
              <a:ea typeface="Times New Roman"/>
              <a:cs typeface="Times New Roman"/>
              <a:sym typeface="Times New Roman"/>
            </a:endParaRPr>
          </a:p>
          <a:p>
            <a:pPr marL="457200" lvl="0" indent="-298450" algn="l" rtl="0">
              <a:lnSpc>
                <a:spcPct val="150000"/>
              </a:lnSpc>
              <a:spcBef>
                <a:spcPts val="0"/>
              </a:spcBef>
              <a:spcAft>
                <a:spcPts val="0"/>
              </a:spcAft>
              <a:buSzPts val="1100"/>
              <a:buChar char="-"/>
            </a:pPr>
            <a:r>
              <a:rPr lang="en" sz="1200">
                <a:latin typeface="Times New Roman"/>
                <a:ea typeface="Times New Roman"/>
                <a:cs typeface="Times New Roman"/>
                <a:sym typeface="Times New Roman"/>
              </a:rPr>
              <a:t>La rândul lor, tehnologiile utilizate pentru dezvoltarea platformei sunt tehnologii folosite în cadrul proiectelor la care am contribuit pana la momentul actual.</a:t>
            </a:r>
            <a:endParaRPr sz="1200">
              <a:latin typeface="Times New Roman"/>
              <a:ea typeface="Times New Roman"/>
              <a:cs typeface="Times New Roman"/>
              <a:sym typeface="Times New Roman"/>
            </a:endParaRPr>
          </a:p>
          <a:p>
            <a:pPr marL="457200" lvl="0" indent="-298450" algn="l" rtl="0">
              <a:spcBef>
                <a:spcPts val="0"/>
              </a:spcBef>
              <a:spcAft>
                <a:spcPts val="0"/>
              </a:spcAft>
              <a:buSzPts val="1100"/>
              <a:buChar char="-"/>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5c5f07e350_0_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5c5f07e350_0_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5ba230f0e6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5ba230f0e6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ba230f0e6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ba230f0e6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Angular reprezinta unul dintre cele mai moderne și folosite framework-uri de front-end la ora actuală, el fiind dezvoltat și întreținut de către gigantul Google, alături de o comunitate de dezvoltatori. Este un framework de dezvoltare web cu sursă deschisă bazată pe limbajul TypeScript și a avut ca punct de plecare ideea de a extinde HTML-ul cu noi elemente denumite componente web care sa aducă funcționalități noi. </a:t>
            </a:r>
            <a:endParaRPr sz="1200">
              <a:solidFill>
                <a:schemeClr val="dk2"/>
              </a:solidFill>
              <a:latin typeface="Roboto"/>
              <a:ea typeface="Roboto"/>
              <a:cs typeface="Roboto"/>
              <a:sym typeface="Roboto"/>
            </a:endParaRPr>
          </a:p>
          <a:p>
            <a:pPr marL="457200" lvl="0" indent="-304800" algn="l" rtl="0">
              <a:lnSpc>
                <a:spcPct val="150000"/>
              </a:lnSpc>
              <a:spcBef>
                <a:spcPts val="0"/>
              </a:spcBef>
              <a:spcAft>
                <a:spcPts val="0"/>
              </a:spcAft>
              <a:buClr>
                <a:schemeClr val="dk2"/>
              </a:buClr>
              <a:buSzPts val="1200"/>
              <a:buFont typeface="Roboto"/>
              <a:buChar char="-"/>
            </a:pPr>
            <a:r>
              <a:rPr lang="en" sz="1200">
                <a:solidFill>
                  <a:schemeClr val="dk2"/>
                </a:solidFill>
                <a:latin typeface="Roboto"/>
                <a:ea typeface="Roboto"/>
                <a:cs typeface="Roboto"/>
                <a:sym typeface="Roboto"/>
              </a:rPr>
              <a:t>ASP.NET Core oferă un framework de dezvoltare optimizat, pentru aplicațiile care sunt implementate în cloud sau care rulează local. Consta în componente modulare, cu un nivel minim de operare, astfel încât să se păstreze flexibilitatea în timp ce sunt construite soluțiile.</a:t>
            </a:r>
            <a:endParaRPr sz="1200">
              <a:solidFill>
                <a:schemeClr val="dk2"/>
              </a:solidFill>
              <a:latin typeface="Roboto"/>
              <a:ea typeface="Roboto"/>
              <a:cs typeface="Roboto"/>
              <a:sym typeface="Roboto"/>
            </a:endParaRPr>
          </a:p>
          <a:p>
            <a:pPr marL="0" lvl="0" indent="0" algn="l" rtl="0">
              <a:spcBef>
                <a:spcPts val="160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c5f07e350_0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c5f07e350_0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ba230f0e6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ba230f0e6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125"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1" name="Google Shape;11;p2"/>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2" name="Google Shape;12;p2"/>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hasCustomPrompt="1"/>
          </p:nvPr>
        </p:nvSpPr>
        <p:spPr>
          <a:xfrm>
            <a:off x="311750" y="831175"/>
            <a:ext cx="5334900" cy="12447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a:spLocks noGrp="1"/>
          </p:cNvSpPr>
          <p:nvPr>
            <p:ph type="body" idx="1"/>
          </p:nvPr>
        </p:nvSpPr>
        <p:spPr>
          <a:xfrm>
            <a:off x="311700" y="2121425"/>
            <a:ext cx="5334900" cy="942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57" name="Google Shape;5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14"/>
        <p:cNvGrpSpPr/>
        <p:nvPr/>
      </p:nvGrpSpPr>
      <p:grpSpPr>
        <a:xfrm>
          <a:off x="0" y="0"/>
          <a:ext cx="0" cy="0"/>
          <a:chOff x="0" y="0"/>
          <a:chExt cx="0" cy="0"/>
        </a:xfrm>
      </p:grpSpPr>
      <p:sp>
        <p:nvSpPr>
          <p:cNvPr id="15" name="Google Shape;15;p3"/>
          <p:cNvSpPr/>
          <p:nvPr/>
        </p:nvSpPr>
        <p:spPr>
          <a:xfrm>
            <a:off x="0" y="48099"/>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avLst/>
            <a:gdLst/>
            <a:ahLst/>
            <a:cxnLst/>
            <a:rect l="l" t="t" r="r" b="b"/>
            <a:pathLst>
              <a:path w="365770" h="175924" extrusionOk="0">
                <a:moveTo>
                  <a:pt x="0" y="0"/>
                </a:moveTo>
                <a:lnTo>
                  <a:pt x="365770" y="0"/>
                </a:lnTo>
                <a:lnTo>
                  <a:pt x="365760" y="70914"/>
                </a:lnTo>
                <a:lnTo>
                  <a:pt x="0" y="175924"/>
                </a:lnTo>
                <a:close/>
              </a:path>
            </a:pathLst>
          </a:custGeom>
          <a:solidFill>
            <a:schemeClr val="accent3"/>
          </a:solidFill>
          <a:ln>
            <a:noFill/>
          </a:ln>
        </p:spPr>
      </p:sp>
      <p:sp>
        <p:nvSpPr>
          <p:cNvPr id="17" name="Google Shape;17;p3"/>
          <p:cNvSpPr txBox="1">
            <a:spLocks noGrp="1"/>
          </p:cNvSpPr>
          <p:nvPr>
            <p:ph type="title"/>
          </p:nvPr>
        </p:nvSpPr>
        <p:spPr>
          <a:xfrm>
            <a:off x="311700" y="539725"/>
            <a:ext cx="8520600" cy="1282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0" y="44125"/>
            <a:ext cx="4313625" cy="4399375"/>
          </a:xfrm>
          <a:custGeom>
            <a:avLst/>
            <a:gdLst/>
            <a:ahLst/>
            <a:cxnLst/>
            <a:rect l="l" t="t" r="r" b="b"/>
            <a:pathLst>
              <a:path w="172545" h="175975" extrusionOk="0">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avLst/>
            <a:gdLst/>
            <a:ahLst/>
            <a:cxnLst/>
            <a:rect l="l" t="t" r="r" b="b"/>
            <a:pathLst>
              <a:path w="172676" h="175824" extrusionOk="0">
                <a:moveTo>
                  <a:pt x="0" y="6"/>
                </a:moveTo>
                <a:lnTo>
                  <a:pt x="172676" y="0"/>
                </a:lnTo>
                <a:lnTo>
                  <a:pt x="172562" y="126442"/>
                </a:lnTo>
                <a:lnTo>
                  <a:pt x="0" y="175824"/>
                </a:lnTo>
                <a:close/>
              </a:path>
            </a:pathLst>
          </a:custGeom>
          <a:solidFill>
            <a:schemeClr val="dk1"/>
          </a:solidFill>
          <a:ln>
            <a:noFill/>
          </a:ln>
        </p:spPr>
      </p:sp>
      <p:sp>
        <p:nvSpPr>
          <p:cNvPr id="23" name="Google Shape;23;p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4" name="Google Shape;24;p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5" name="Google Shape;2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9" name="Google Shape;29;p5"/>
          <p:cNvSpPr txBox="1">
            <a:spLocks noGrp="1"/>
          </p:cNvSpPr>
          <p:nvPr>
            <p:ph type="body" idx="1"/>
          </p:nvPr>
        </p:nvSpPr>
        <p:spPr>
          <a:xfrm>
            <a:off x="3117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5"/>
          <p:cNvSpPr txBox="1">
            <a:spLocks noGrp="1"/>
          </p:cNvSpPr>
          <p:nvPr>
            <p:ph type="body" idx="2"/>
          </p:nvPr>
        </p:nvSpPr>
        <p:spPr>
          <a:xfrm>
            <a:off x="4832400" y="1505700"/>
            <a:ext cx="3999900" cy="3076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5" name="Google Shape;35;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311725" y="500925"/>
            <a:ext cx="3127500" cy="18291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9" name="Google Shape;39;p7"/>
          <p:cNvSpPr txBox="1">
            <a:spLocks noGrp="1"/>
          </p:cNvSpPr>
          <p:nvPr>
            <p:ph type="body" idx="1"/>
          </p:nvPr>
        </p:nvSpPr>
        <p:spPr>
          <a:xfrm>
            <a:off x="311700" y="2390650"/>
            <a:ext cx="3127500" cy="22980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accent2"/>
              </a:buClr>
              <a:buSzPts val="1300"/>
              <a:buChar char="●"/>
              <a:defRPr>
                <a:solidFill>
                  <a:schemeClr val="accent2"/>
                </a:solidFill>
              </a:defRPr>
            </a:lvl1pPr>
            <a:lvl2pPr marL="914400" lvl="1" indent="-298450">
              <a:spcBef>
                <a:spcPts val="1600"/>
              </a:spcBef>
              <a:spcAft>
                <a:spcPts val="0"/>
              </a:spcAft>
              <a:buClr>
                <a:schemeClr val="accent2"/>
              </a:buClr>
              <a:buSzPts val="1100"/>
              <a:buChar char="○"/>
              <a:defRPr>
                <a:solidFill>
                  <a:schemeClr val="accent2"/>
                </a:solidFill>
              </a:defRPr>
            </a:lvl2pPr>
            <a:lvl3pPr marL="1371600" lvl="2" indent="-298450">
              <a:spcBef>
                <a:spcPts val="1600"/>
              </a:spcBef>
              <a:spcAft>
                <a:spcPts val="0"/>
              </a:spcAft>
              <a:buClr>
                <a:schemeClr val="accent2"/>
              </a:buClr>
              <a:buSzPts val="1100"/>
              <a:buChar char="■"/>
              <a:defRPr>
                <a:solidFill>
                  <a:schemeClr val="accent2"/>
                </a:solidFill>
              </a:defRPr>
            </a:lvl3pPr>
            <a:lvl4pPr marL="1828800" lvl="3" indent="-298450">
              <a:spcBef>
                <a:spcPts val="1600"/>
              </a:spcBef>
              <a:spcAft>
                <a:spcPts val="0"/>
              </a:spcAft>
              <a:buClr>
                <a:schemeClr val="accent2"/>
              </a:buClr>
              <a:buSzPts val="1100"/>
              <a:buChar char="●"/>
              <a:defRPr>
                <a:solidFill>
                  <a:schemeClr val="accent2"/>
                </a:solidFill>
              </a:defRPr>
            </a:lvl4pPr>
            <a:lvl5pPr marL="2286000" lvl="4" indent="-298450">
              <a:spcBef>
                <a:spcPts val="1600"/>
              </a:spcBef>
              <a:spcAft>
                <a:spcPts val="0"/>
              </a:spcAft>
              <a:buClr>
                <a:schemeClr val="accent2"/>
              </a:buClr>
              <a:buSzPts val="1100"/>
              <a:buChar char="○"/>
              <a:defRPr>
                <a:solidFill>
                  <a:schemeClr val="accent2"/>
                </a:solidFill>
              </a:defRPr>
            </a:lvl5pPr>
            <a:lvl6pPr marL="2743200" lvl="5" indent="-298450">
              <a:spcBef>
                <a:spcPts val="1600"/>
              </a:spcBef>
              <a:spcAft>
                <a:spcPts val="0"/>
              </a:spcAft>
              <a:buClr>
                <a:schemeClr val="accent2"/>
              </a:buClr>
              <a:buSzPts val="1100"/>
              <a:buChar char="■"/>
              <a:defRPr>
                <a:solidFill>
                  <a:schemeClr val="accent2"/>
                </a:solidFill>
              </a:defRPr>
            </a:lvl6pPr>
            <a:lvl7pPr marL="3200400" lvl="6" indent="-298450">
              <a:spcBef>
                <a:spcPts val="1600"/>
              </a:spcBef>
              <a:spcAft>
                <a:spcPts val="0"/>
              </a:spcAft>
              <a:buClr>
                <a:schemeClr val="accent2"/>
              </a:buClr>
              <a:buSzPts val="1100"/>
              <a:buChar char="●"/>
              <a:defRPr>
                <a:solidFill>
                  <a:schemeClr val="accent2"/>
                </a:solidFill>
              </a:defRPr>
            </a:lvl7pPr>
            <a:lvl8pPr marL="3657600" lvl="7" indent="-298450">
              <a:spcBef>
                <a:spcPts val="1600"/>
              </a:spcBef>
              <a:spcAft>
                <a:spcPts val="0"/>
              </a:spcAft>
              <a:buClr>
                <a:schemeClr val="accent2"/>
              </a:buClr>
              <a:buSzPts val="1100"/>
              <a:buChar char="○"/>
              <a:defRPr>
                <a:solidFill>
                  <a:schemeClr val="accent2"/>
                </a:solidFill>
              </a:defRPr>
            </a:lvl8pPr>
            <a:lvl9pPr marL="4114800" lvl="8" indent="-298450">
              <a:spcBef>
                <a:spcPts val="1600"/>
              </a:spcBef>
              <a:spcAft>
                <a:spcPts val="1600"/>
              </a:spcAft>
              <a:buClr>
                <a:schemeClr val="accent2"/>
              </a:buClr>
              <a:buSzPts val="1100"/>
              <a:buChar char="■"/>
              <a:defRPr>
                <a:solidFill>
                  <a:schemeClr val="accent2"/>
                </a:solidFill>
              </a:defRPr>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311675" y="798600"/>
            <a:ext cx="6247800" cy="3546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txBox="1">
            <a:spLocks noGrp="1"/>
          </p:cNvSpPr>
          <p:nvPr>
            <p:ph type="title"/>
          </p:nvPr>
        </p:nvSpPr>
        <p:spPr>
          <a:xfrm>
            <a:off x="311300" y="500925"/>
            <a:ext cx="3704400" cy="2049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47" name="Google Shape;47;p9"/>
          <p:cNvSpPr txBox="1">
            <a:spLocks noGrp="1"/>
          </p:cNvSpPr>
          <p:nvPr>
            <p:ph type="subTitle" idx="1"/>
          </p:nvPr>
        </p:nvSpPr>
        <p:spPr>
          <a:xfrm>
            <a:off x="304800" y="2626725"/>
            <a:ext cx="3704400" cy="926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a:endParaRPr/>
          </a:p>
        </p:txBody>
      </p:sp>
      <p:sp>
        <p:nvSpPr>
          <p:cNvPr id="48" name="Google Shape;48;p9"/>
          <p:cNvSpPr txBox="1">
            <a:spLocks noGrp="1"/>
          </p:cNvSpPr>
          <p:nvPr>
            <p:ph type="body" idx="2"/>
          </p:nvPr>
        </p:nvSpPr>
        <p:spPr>
          <a:xfrm>
            <a:off x="4879025" y="500925"/>
            <a:ext cx="3954000" cy="4111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9" name="Google Shape;49;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0"/>
          <p:cNvSpPr txBox="1">
            <a:spLocks noGrp="1"/>
          </p:cNvSpPr>
          <p:nvPr>
            <p:ph type="body" idx="1"/>
          </p:nvPr>
        </p:nvSpPr>
        <p:spPr>
          <a:xfrm>
            <a:off x="311700" y="4521400"/>
            <a:ext cx="7979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radig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marL="914400" lvl="1"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marL="1371600" lvl="2"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marL="1828800" lvl="3"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marL="2286000" lvl="4"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marL="2743200" lvl="5"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marL="3200400" lvl="6"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marL="3657600" lvl="7" indent="-29845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marL="4114800" lvl="8" indent="-29845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file:///C:\Users\bianca\Desktop\AcademicManagement\final_5d1863ff9de088001437f0e0_750241.mp4" TargetMode="External"/><Relationship Id="rId1" Type="http://schemas.microsoft.com/office/2007/relationships/media" Target="file:///C:\Users\bianca\Desktop\AcademicManagement\final_5d1863ff9de088001437f0e0_750241.mp4" TargetMode="Externa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ctrTitle"/>
          </p:nvPr>
        </p:nvSpPr>
        <p:spPr>
          <a:xfrm>
            <a:off x="311700" y="539725"/>
            <a:ext cx="8520600" cy="12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Academic Management</a:t>
            </a:r>
            <a:endParaRPr/>
          </a:p>
        </p:txBody>
      </p:sp>
      <p:sp>
        <p:nvSpPr>
          <p:cNvPr id="65" name="Google Shape;65;p13"/>
          <p:cNvSpPr txBox="1">
            <a:spLocks noGrp="1"/>
          </p:cNvSpPr>
          <p:nvPr>
            <p:ph type="subTitle" idx="1"/>
          </p:nvPr>
        </p:nvSpPr>
        <p:spPr>
          <a:xfrm>
            <a:off x="311700" y="1878560"/>
            <a:ext cx="42426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t>Andro Bianca-Andrada</a:t>
            </a:r>
            <a:endParaRPr i="1"/>
          </a:p>
          <a:p>
            <a:pPr marL="0" lvl="0" indent="0" algn="l" rtl="0">
              <a:spcBef>
                <a:spcPts val="0"/>
              </a:spcBef>
              <a:spcAft>
                <a:spcPts val="0"/>
              </a:spcAft>
              <a:buNone/>
            </a:pPr>
            <a:r>
              <a:rPr lang="en" i="1"/>
              <a:t>Prof. Colab. Olariu Florin</a:t>
            </a:r>
            <a:endParaRPr i="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final_5d18634d174bdc0014313876_350838">
            <a:hlinkClick r:id="" action="ppaction://media"/>
            <a:extLst>
              <a:ext uri="{FF2B5EF4-FFF2-40B4-BE49-F238E27FC236}">
                <a16:creationId xmlns:a16="http://schemas.microsoft.com/office/drawing/2014/main" id="{5C897E05-12E9-4D54-AEB2-C6128B89ED8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92523" y="234735"/>
            <a:ext cx="7956935" cy="4475776"/>
          </a:xfrm>
          <a:prstGeom prst="rect">
            <a:avLst/>
          </a:prstGeom>
        </p:spPr>
      </p:pic>
    </p:spTree>
    <p:extLst>
      <p:ext uri="{BB962C8B-B14F-4D97-AF65-F5344CB8AC3E}">
        <p14:creationId xmlns:p14="http://schemas.microsoft.com/office/powerpoint/2010/main" val="1235278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3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Concluzii</a:t>
            </a:r>
            <a:endParaRPr/>
          </a:p>
        </p:txBody>
      </p:sp>
      <p:sp>
        <p:nvSpPr>
          <p:cNvPr id="108" name="Google Shape;108;p20"/>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dirty="0">
                <a:solidFill>
                  <a:srgbClr val="666666"/>
                </a:solidFill>
              </a:rPr>
              <a:t>Soluția dezvoltată </a:t>
            </a:r>
            <a:r>
              <a:rPr lang="en-US" sz="1200" dirty="0" err="1">
                <a:solidFill>
                  <a:srgbClr val="666666"/>
                </a:solidFill>
              </a:rPr>
              <a:t>urm</a:t>
            </a:r>
            <a:r>
              <a:rPr lang="ro-RO" sz="1200" dirty="0">
                <a:solidFill>
                  <a:srgbClr val="666666"/>
                </a:solidFill>
              </a:rPr>
              <a:t>ă</a:t>
            </a:r>
            <a:r>
              <a:rPr lang="en-US" sz="1200" dirty="0">
                <a:solidFill>
                  <a:srgbClr val="666666"/>
                </a:solidFill>
              </a:rPr>
              <a:t>re</a:t>
            </a:r>
            <a:r>
              <a:rPr lang="ro-RO" sz="1200" dirty="0">
                <a:solidFill>
                  <a:srgbClr val="666666"/>
                </a:solidFill>
              </a:rPr>
              <a:t>ș</a:t>
            </a:r>
            <a:r>
              <a:rPr lang="en-US" sz="1200" dirty="0" err="1">
                <a:solidFill>
                  <a:srgbClr val="666666"/>
                </a:solidFill>
              </a:rPr>
              <a:t>te</a:t>
            </a:r>
            <a:r>
              <a:rPr lang="en" sz="1200" dirty="0">
                <a:solidFill>
                  <a:srgbClr val="666666"/>
                </a:solidFill>
              </a:rPr>
              <a:t>:</a:t>
            </a:r>
            <a:endParaRPr sz="1200" dirty="0">
              <a:solidFill>
                <a:srgbClr val="666666"/>
              </a:solidFill>
            </a:endParaRPr>
          </a:p>
          <a:p>
            <a:pPr marL="457200" lvl="0" indent="-304800" algn="l" rtl="0">
              <a:lnSpc>
                <a:spcPct val="150000"/>
              </a:lnSpc>
              <a:spcBef>
                <a:spcPts val="0"/>
              </a:spcBef>
              <a:spcAft>
                <a:spcPts val="0"/>
              </a:spcAft>
              <a:buClr>
                <a:srgbClr val="666666"/>
              </a:buClr>
              <a:buSzPts val="1200"/>
              <a:buChar char="●"/>
            </a:pPr>
            <a:r>
              <a:rPr lang="en" sz="1200" dirty="0">
                <a:solidFill>
                  <a:srgbClr val="666666"/>
                </a:solidFill>
              </a:rPr>
              <a:t>Imbunatatire</a:t>
            </a:r>
            <a:r>
              <a:rPr lang="ro-RO" sz="1200" dirty="0">
                <a:solidFill>
                  <a:srgbClr val="666666"/>
                </a:solidFill>
              </a:rPr>
              <a:t>a</a:t>
            </a:r>
            <a:r>
              <a:rPr lang="en" sz="1200" dirty="0">
                <a:solidFill>
                  <a:srgbClr val="666666"/>
                </a:solidFill>
              </a:rPr>
              <a:t> experienței studentului și a profesorului in cadrul facultății;</a:t>
            </a:r>
            <a:endParaRPr sz="1200" dirty="0">
              <a:solidFill>
                <a:srgbClr val="666666"/>
              </a:solidFill>
            </a:endParaRPr>
          </a:p>
          <a:p>
            <a:pPr marL="457200" lvl="0" indent="-304800" algn="l" rtl="0">
              <a:lnSpc>
                <a:spcPct val="150000"/>
              </a:lnSpc>
              <a:spcBef>
                <a:spcPts val="0"/>
              </a:spcBef>
              <a:spcAft>
                <a:spcPts val="0"/>
              </a:spcAft>
              <a:buClr>
                <a:srgbClr val="666666"/>
              </a:buClr>
              <a:buSzPts val="1200"/>
              <a:buChar char="●"/>
            </a:pPr>
            <a:r>
              <a:rPr lang="en" sz="1200" dirty="0">
                <a:solidFill>
                  <a:srgbClr val="666666"/>
                </a:solidFill>
              </a:rPr>
              <a:t>Centralizarea proceselor academice;</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t>Distribuirea mai rapida a punctajelor către studenți;</a:t>
            </a:r>
            <a:endParaRPr sz="1200" dirty="0"/>
          </a:p>
          <a:p>
            <a:pPr marL="457200" lvl="0" indent="-304800" algn="just" rtl="0">
              <a:lnSpc>
                <a:spcPct val="150000"/>
              </a:lnSpc>
              <a:spcBef>
                <a:spcPts val="0"/>
              </a:spcBef>
              <a:spcAft>
                <a:spcPts val="0"/>
              </a:spcAft>
              <a:buClr>
                <a:srgbClr val="666666"/>
              </a:buClr>
              <a:buSzPts val="1200"/>
              <a:buChar char="●"/>
            </a:pPr>
            <a:r>
              <a:rPr lang="en" sz="1200" dirty="0"/>
              <a:t>O platforma cât mai prietenoasă;</a:t>
            </a:r>
            <a:endParaRPr sz="1200" dirty="0"/>
          </a:p>
          <a:p>
            <a:pPr marL="457200" lvl="0" indent="-304800" algn="just" rtl="0">
              <a:lnSpc>
                <a:spcPct val="150000"/>
              </a:lnSpc>
              <a:spcBef>
                <a:spcPts val="0"/>
              </a:spcBef>
              <a:spcAft>
                <a:spcPts val="0"/>
              </a:spcAft>
              <a:buSzPts val="1200"/>
              <a:buChar char="●"/>
            </a:pPr>
            <a:r>
              <a:rPr lang="en" sz="1200" dirty="0"/>
              <a:t>Propagarea rapida a informatilor intre studenti si profesori.</a:t>
            </a:r>
            <a:endParaRPr sz="1200" dirty="0"/>
          </a:p>
          <a:p>
            <a:pPr marL="457200" lvl="0" indent="0" algn="l" rtl="0">
              <a:lnSpc>
                <a:spcPct val="150000"/>
              </a:lnSpc>
              <a:spcBef>
                <a:spcPts val="0"/>
              </a:spcBef>
              <a:spcAft>
                <a:spcPts val="0"/>
              </a:spcAft>
              <a:buNone/>
            </a:pPr>
            <a:endParaRPr sz="1200" dirty="0">
              <a:solidFill>
                <a:srgbClr val="666666"/>
              </a:solidFill>
            </a:endParaRPr>
          </a:p>
          <a:p>
            <a:pPr marL="0" lvl="0" indent="0" algn="l" rtl="0">
              <a:lnSpc>
                <a:spcPct val="150000"/>
              </a:lnSpc>
              <a:spcBef>
                <a:spcPts val="0"/>
              </a:spcBef>
              <a:spcAft>
                <a:spcPts val="0"/>
              </a:spcAft>
              <a:buNone/>
            </a:pPr>
            <a:endParaRPr sz="1200" dirty="0">
              <a:solidFill>
                <a:srgbClr val="66666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Directii viitoare</a:t>
            </a:r>
            <a:endParaRPr/>
          </a:p>
        </p:txBody>
      </p:sp>
      <p:sp>
        <p:nvSpPr>
          <p:cNvPr id="114" name="Google Shape;114;p21"/>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Char char="●"/>
            </a:pPr>
            <a:r>
              <a:rPr lang="en" dirty="0"/>
              <a:t>Vizualizarea orarului;</a:t>
            </a:r>
            <a:endParaRPr dirty="0"/>
          </a:p>
          <a:p>
            <a:pPr marL="457200" lvl="0" indent="-311150" algn="l" rtl="0">
              <a:lnSpc>
                <a:spcPct val="150000"/>
              </a:lnSpc>
              <a:spcBef>
                <a:spcPts val="0"/>
              </a:spcBef>
              <a:spcAft>
                <a:spcPts val="0"/>
              </a:spcAft>
              <a:buSzPts val="1300"/>
              <a:buChar char="●"/>
            </a:pPr>
            <a:r>
              <a:rPr lang="en" dirty="0"/>
              <a:t>Adaugare fotografie de profil;</a:t>
            </a:r>
            <a:endParaRPr dirty="0"/>
          </a:p>
          <a:p>
            <a:pPr marL="457200" lvl="0" indent="-311150" algn="l" rtl="0">
              <a:lnSpc>
                <a:spcPct val="150000"/>
              </a:lnSpc>
              <a:spcBef>
                <a:spcPts val="0"/>
              </a:spcBef>
              <a:spcAft>
                <a:spcPts val="0"/>
              </a:spcAft>
              <a:buSzPts val="1300"/>
              <a:buChar char="●"/>
            </a:pPr>
            <a:r>
              <a:rPr lang="en" dirty="0"/>
              <a:t>Adaugare restrictii;</a:t>
            </a:r>
            <a:endParaRPr dirty="0"/>
          </a:p>
          <a:p>
            <a:pPr marL="457200" lvl="0" indent="-311150" algn="l" rtl="0">
              <a:lnSpc>
                <a:spcPct val="150000"/>
              </a:lnSpc>
              <a:spcBef>
                <a:spcPts val="0"/>
              </a:spcBef>
              <a:spcAft>
                <a:spcPts val="0"/>
              </a:spcAft>
              <a:buSzPts val="1300"/>
              <a:buChar char="●"/>
            </a:pPr>
            <a:r>
              <a:rPr lang="en" dirty="0"/>
              <a:t>Posibilitatea crearii grupurilor de interes comun.</a:t>
            </a:r>
          </a:p>
          <a:p>
            <a:pPr marL="457200" lvl="0" indent="-311150" algn="l" rtl="0">
              <a:lnSpc>
                <a:spcPct val="150000"/>
              </a:lnSpc>
              <a:spcBef>
                <a:spcPts val="0"/>
              </a:spcBef>
              <a:spcAft>
                <a:spcPts val="0"/>
              </a:spcAft>
              <a:buSzPts val="1300"/>
              <a:buChar char="●"/>
            </a:pPr>
            <a:r>
              <a:rPr lang="en" dirty="0"/>
              <a:t>Chat;</a:t>
            </a:r>
          </a:p>
          <a:p>
            <a:pPr marL="457200" lvl="0" indent="-311150" algn="l" rtl="0">
              <a:lnSpc>
                <a:spcPct val="150000"/>
              </a:lnSpc>
              <a:spcBef>
                <a:spcPts val="0"/>
              </a:spcBef>
              <a:spcAft>
                <a:spcPts val="0"/>
              </a:spcAft>
              <a:buSzPts val="1300"/>
              <a:buChar char="●"/>
            </a:pPr>
            <a:r>
              <a:rPr lang="en" dirty="0"/>
              <a:t>Search bar;</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Introducere</a:t>
            </a:r>
            <a:endParaRPr/>
          </a:p>
        </p:txBody>
      </p:sp>
      <p:sp>
        <p:nvSpPr>
          <p:cNvPr id="71" name="Google Shape;71;p14"/>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just" rtl="0">
              <a:lnSpc>
                <a:spcPct val="150000"/>
              </a:lnSpc>
              <a:spcBef>
                <a:spcPts val="0"/>
              </a:spcBef>
              <a:spcAft>
                <a:spcPts val="0"/>
              </a:spcAft>
              <a:buNone/>
            </a:pPr>
            <a:r>
              <a:rPr lang="en" sz="1200" dirty="0">
                <a:solidFill>
                  <a:srgbClr val="666666"/>
                </a:solidFill>
              </a:rPr>
              <a:t>Această lucrare de licență a avut ca punct de plecare un catalog online care să ajute distribuirea mai rapida a punctajelor către studenți și o platforma cât mai prietenoasă pentru utilizatorii ce vor interactiona cu aplicatia. </a:t>
            </a:r>
            <a:endParaRPr sz="1200" dirty="0">
              <a:solidFill>
                <a:srgbClr val="666666"/>
              </a:solidFill>
            </a:endParaRPr>
          </a:p>
          <a:p>
            <a:pPr marL="0" lvl="0" indent="457200" algn="just" rtl="0">
              <a:lnSpc>
                <a:spcPct val="150000"/>
              </a:lnSpc>
              <a:spcBef>
                <a:spcPts val="0"/>
              </a:spcBef>
              <a:spcAft>
                <a:spcPts val="0"/>
              </a:spcAft>
              <a:buNone/>
            </a:pPr>
            <a:r>
              <a:rPr lang="en" sz="1200" dirty="0">
                <a:solidFill>
                  <a:srgbClr val="666666"/>
                </a:solidFill>
              </a:rPr>
              <a:t>Faptul ca în momentul de fața toate activitățile strâns legate de facultate se desfășoară pe platforme diferite a fost un alt motiv care a dus la dezvoltarea acestei platforme. </a:t>
            </a:r>
          </a:p>
          <a:p>
            <a:pPr marL="0" lvl="0" indent="457200" algn="just" rtl="0">
              <a:lnSpc>
                <a:spcPct val="150000"/>
              </a:lnSpc>
              <a:spcBef>
                <a:spcPts val="0"/>
              </a:spcBef>
              <a:spcAft>
                <a:spcPts val="0"/>
              </a:spcAft>
              <a:buNone/>
            </a:pPr>
            <a:r>
              <a:rPr lang="en" sz="1200" dirty="0">
                <a:solidFill>
                  <a:srgbClr val="666666"/>
                </a:solidFill>
              </a:rPr>
              <a:t>Am ales aceasta tema deoarece am găsit foarte folositor ca toate aceste activități sa fie incorporate într-un singur loc pentru o mai ușoară gestionare a acestora.</a:t>
            </a:r>
            <a:endParaRPr sz="1200" dirty="0">
              <a:solidFill>
                <a:srgbClr val="666666"/>
              </a:solidFill>
            </a:endParaRPr>
          </a:p>
          <a:p>
            <a:pPr marL="0" lvl="0" indent="457200" algn="just"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Contribu</a:t>
            </a:r>
            <a:r>
              <a:rPr lang="ro-RO" dirty="0"/>
              <a:t>ț</a:t>
            </a:r>
            <a:r>
              <a:rPr lang="en" dirty="0"/>
              <a:t>ii</a:t>
            </a:r>
            <a:endParaRPr dirty="0"/>
          </a:p>
        </p:txBody>
      </p:sp>
      <p:sp>
        <p:nvSpPr>
          <p:cNvPr id="77" name="Google Shape;77;p15"/>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dirty="0">
                <a:solidFill>
                  <a:schemeClr val="bg2"/>
                </a:solidFill>
                <a:latin typeface="Roboto" panose="020B0604020202020204" charset="0"/>
                <a:ea typeface="Roboto" panose="020B0604020202020204" charset="0"/>
                <a:cs typeface="Times New Roman"/>
                <a:sym typeface="Times New Roman"/>
              </a:rPr>
              <a:t>Platforma dezvoltată îmbină ideile proprii, îndrumate de domnul profesor coordonator Olariu Florin, împreună cu unele idei propuse de acesta, în vederea realizării unei aplicații ce oferă o interfață prietenoasă și intuitivă alături de o experiență plăcută utilizatorului. </a:t>
            </a:r>
            <a:endParaRPr sz="1200" dirty="0">
              <a:solidFill>
                <a:schemeClr val="bg2"/>
              </a:solidFill>
              <a:latin typeface="Roboto" panose="020B0604020202020204" charset="0"/>
              <a:ea typeface="Roboto" panose="020B0604020202020204" charset="0"/>
              <a:cs typeface="Times New Roman"/>
              <a:sym typeface="Times New Roman"/>
            </a:endParaRPr>
          </a:p>
          <a:p>
            <a:pPr marL="0" lvl="0" indent="457200" algn="l" rtl="0">
              <a:lnSpc>
                <a:spcPct val="150000"/>
              </a:lnSpc>
              <a:spcBef>
                <a:spcPts val="0"/>
              </a:spcBef>
              <a:spcAft>
                <a:spcPts val="0"/>
              </a:spcAft>
              <a:buNone/>
            </a:pPr>
            <a:r>
              <a:rPr lang="en" sz="1200" dirty="0">
                <a:solidFill>
                  <a:schemeClr val="bg2"/>
                </a:solidFill>
                <a:latin typeface="Roboto" panose="020B0604020202020204" charset="0"/>
                <a:ea typeface="Roboto" panose="020B0604020202020204" charset="0"/>
                <a:cs typeface="Times New Roman"/>
                <a:sym typeface="Times New Roman"/>
              </a:rPr>
              <a:t>Funcționalitățile dezvoltate în aplicație au avut ca punct de reper aplicațiile deja existente pe piață în domeniul academic, dar am adus și o serie de funcționalități inovative, care au pornit de la idei proprii.</a:t>
            </a:r>
            <a:endParaRPr sz="1200" dirty="0">
              <a:solidFill>
                <a:schemeClr val="bg2"/>
              </a:solidFill>
              <a:latin typeface="Roboto" panose="020B0604020202020204" charset="0"/>
              <a:ea typeface="Roboto" panose="020B0604020202020204" charset="0"/>
              <a:cs typeface="Times New Roman"/>
              <a:sym typeface="Times New Roman"/>
            </a:endParaRPr>
          </a:p>
          <a:p>
            <a:pPr marL="0" lvl="0" indent="457200" algn="l"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311725" y="500925"/>
            <a:ext cx="3706500" cy="250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Arhitectura</a:t>
            </a:r>
            <a:r>
              <a:rPr lang="ro-RO" dirty="0"/>
              <a:t> Aplicațtiei</a:t>
            </a:r>
            <a:endParaRPr dirty="0"/>
          </a:p>
        </p:txBody>
      </p:sp>
      <p:sp>
        <p:nvSpPr>
          <p:cNvPr id="83" name="Google Shape;83;p16"/>
          <p:cNvSpPr txBox="1">
            <a:spLocks noGrp="1"/>
          </p:cNvSpPr>
          <p:nvPr>
            <p:ph type="body" idx="1"/>
          </p:nvPr>
        </p:nvSpPr>
        <p:spPr>
          <a:xfrm>
            <a:off x="4644675" y="500925"/>
            <a:ext cx="4166400" cy="4098600"/>
          </a:xfrm>
          <a:prstGeom prst="rect">
            <a:avLst/>
          </a:prstGeom>
        </p:spPr>
        <p:txBody>
          <a:bodyPr spcFirstLastPara="1" wrap="square" lIns="91425" tIns="91425" rIns="91425" bIns="91425" anchor="t" anchorCtr="0">
            <a:noAutofit/>
          </a:bodyPr>
          <a:lstStyle/>
          <a:p>
            <a:pPr marL="0" lvl="0" indent="457200" algn="l" rtl="0">
              <a:lnSpc>
                <a:spcPct val="150000"/>
              </a:lnSpc>
              <a:spcBef>
                <a:spcPts val="0"/>
              </a:spcBef>
              <a:spcAft>
                <a:spcPts val="0"/>
              </a:spcAft>
              <a:buNone/>
            </a:pPr>
            <a:r>
              <a:rPr lang="en" sz="1200" dirty="0">
                <a:solidFill>
                  <a:srgbClr val="666666"/>
                </a:solidFill>
              </a:rPr>
              <a:t>Aplicația este constituită din 2 mari componente : Serverul și Clientul, și respecta modelul arhitectural 3-Tier. Serverul folosește  REST API’s și Repository Pa</a:t>
            </a:r>
            <a:r>
              <a:rPr lang="ro-RO" sz="1200" dirty="0">
                <a:solidFill>
                  <a:srgbClr val="666666"/>
                </a:solidFill>
              </a:rPr>
              <a:t>t</a:t>
            </a:r>
            <a:r>
              <a:rPr lang="en" sz="1200" dirty="0">
                <a:solidFill>
                  <a:srgbClr val="666666"/>
                </a:solidFill>
              </a:rPr>
              <a:t>tern , iar Clientul folosește o arhitectură de tip SPA(Single page aplication) și reprezintă nivelul de prezentare al aplicației.</a:t>
            </a:r>
            <a:endParaRPr sz="1200" dirty="0">
              <a:solidFill>
                <a:srgbClr val="666666"/>
              </a:solidFill>
            </a:endParaRPr>
          </a:p>
          <a:p>
            <a:pPr marL="0" lvl="0" indent="457200" algn="l" rtl="0">
              <a:lnSpc>
                <a:spcPct val="150000"/>
              </a:lnSpc>
              <a:spcBef>
                <a:spcPts val="0"/>
              </a:spcBef>
              <a:spcAft>
                <a:spcPts val="0"/>
              </a:spcAft>
              <a:buNone/>
            </a:pPr>
            <a:r>
              <a:rPr lang="en" sz="1200" dirty="0">
                <a:solidFill>
                  <a:srgbClr val="666666"/>
                </a:solidFill>
              </a:rPr>
              <a:t>Acestea sunt cele 5 module ale aplicației:</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Client</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Entities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Models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Data Access</a:t>
            </a:r>
            <a:endParaRPr sz="1200" dirty="0">
              <a:solidFill>
                <a:srgbClr val="666666"/>
              </a:solidFill>
            </a:endParaRPr>
          </a:p>
          <a:p>
            <a:pPr marL="457200" lvl="0" indent="-304800" algn="just" rtl="0">
              <a:lnSpc>
                <a:spcPct val="150000"/>
              </a:lnSpc>
              <a:spcBef>
                <a:spcPts val="0"/>
              </a:spcBef>
              <a:spcAft>
                <a:spcPts val="0"/>
              </a:spcAft>
              <a:buClr>
                <a:srgbClr val="666666"/>
              </a:buClr>
              <a:buSzPts val="1200"/>
              <a:buChar char="●"/>
            </a:pPr>
            <a:r>
              <a:rPr lang="en" sz="1200" dirty="0">
                <a:solidFill>
                  <a:srgbClr val="666666"/>
                </a:solidFill>
              </a:rPr>
              <a:t>Business Logic</a:t>
            </a:r>
            <a:endParaRPr sz="1200" dirty="0">
              <a:solidFill>
                <a:srgbClr val="666666"/>
              </a:solidFill>
            </a:endParaRPr>
          </a:p>
          <a:p>
            <a:pPr marL="0" lvl="0" indent="0" algn="just"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lnSpc>
                <a:spcPct val="150000"/>
              </a:lnSpc>
              <a:spcBef>
                <a:spcPts val="0"/>
              </a:spcBef>
              <a:spcAft>
                <a:spcPts val="0"/>
              </a:spcAft>
              <a:buNone/>
            </a:pPr>
            <a:endParaRPr sz="1200" dirty="0">
              <a:solidFill>
                <a:srgbClr val="000000"/>
              </a:solidFill>
              <a:latin typeface="Times New Roman"/>
              <a:ea typeface="Times New Roman"/>
              <a:cs typeface="Times New Roman"/>
              <a:sym typeface="Times New Roman"/>
            </a:endParaRPr>
          </a:p>
          <a:p>
            <a:pPr marL="0" lvl="0" indent="0" algn="l" rtl="0">
              <a:spcBef>
                <a:spcPts val="0"/>
              </a:spcBef>
              <a:spcAft>
                <a:spcPts val="1600"/>
              </a:spcAft>
              <a:buNone/>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Arhitectura Aplica</a:t>
            </a:r>
            <a:r>
              <a:rPr lang="ro-RO" dirty="0"/>
              <a:t>ț</a:t>
            </a:r>
            <a:r>
              <a:rPr lang="en" dirty="0"/>
              <a:t>iei</a:t>
            </a:r>
            <a:endParaRPr dirty="0"/>
          </a:p>
        </p:txBody>
      </p:sp>
      <p:pic>
        <p:nvPicPr>
          <p:cNvPr id="89" name="Google Shape;89;p17"/>
          <p:cNvPicPr preferRelativeResize="0"/>
          <p:nvPr/>
        </p:nvPicPr>
        <p:blipFill>
          <a:blip r:embed="rId3">
            <a:alphaModFix/>
          </a:blip>
          <a:stretch>
            <a:fillRect/>
          </a:stretch>
        </p:blipFill>
        <p:spPr>
          <a:xfrm>
            <a:off x="1859451" y="1476025"/>
            <a:ext cx="5769272" cy="3456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311725" y="500925"/>
            <a:ext cx="8520600" cy="62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Arhitectura </a:t>
            </a:r>
            <a:r>
              <a:rPr lang="ro-RO" dirty="0"/>
              <a:t>A</a:t>
            </a:r>
            <a:r>
              <a:rPr lang="en" dirty="0"/>
              <a:t>plica</a:t>
            </a:r>
            <a:r>
              <a:rPr lang="ro-RO" dirty="0"/>
              <a:t>ț</a:t>
            </a:r>
            <a:r>
              <a:rPr lang="en" dirty="0"/>
              <a:t>iei</a:t>
            </a:r>
            <a:endParaRPr dirty="0"/>
          </a:p>
        </p:txBody>
      </p:sp>
      <p:pic>
        <p:nvPicPr>
          <p:cNvPr id="95" name="Google Shape;95;p18"/>
          <p:cNvPicPr preferRelativeResize="0"/>
          <p:nvPr/>
        </p:nvPicPr>
        <p:blipFill>
          <a:blip r:embed="rId3">
            <a:alphaModFix/>
          </a:blip>
          <a:stretch>
            <a:fillRect/>
          </a:stretch>
        </p:blipFill>
        <p:spPr>
          <a:xfrm>
            <a:off x="1937325" y="1360475"/>
            <a:ext cx="5269399" cy="3714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F4AF6-3E3E-42EA-9A7A-D4463CE2906C}"/>
              </a:ext>
            </a:extLst>
          </p:cNvPr>
          <p:cNvSpPr>
            <a:spLocks noGrp="1"/>
          </p:cNvSpPr>
          <p:nvPr>
            <p:ph type="title"/>
          </p:nvPr>
        </p:nvSpPr>
        <p:spPr/>
        <p:txBody>
          <a:bodyPr/>
          <a:lstStyle/>
          <a:p>
            <a:r>
              <a:rPr lang="en-US" dirty="0"/>
              <a:t>Demo</a:t>
            </a:r>
            <a:endParaRPr lang="ro-RO" dirty="0"/>
          </a:p>
        </p:txBody>
      </p:sp>
    </p:spTree>
    <p:extLst>
      <p:ext uri="{BB962C8B-B14F-4D97-AF65-F5344CB8AC3E}">
        <p14:creationId xmlns:p14="http://schemas.microsoft.com/office/powerpoint/2010/main" val="2949567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inal_5d1863ff9de088001437f0e0_750241">
            <a:hlinkClick r:id="" action="ppaction://media"/>
            <a:extLst>
              <a:ext uri="{FF2B5EF4-FFF2-40B4-BE49-F238E27FC236}">
                <a16:creationId xmlns:a16="http://schemas.microsoft.com/office/drawing/2014/main" id="{485CA52C-D534-49AB-B03F-552C33AB3D2C}"/>
              </a:ext>
            </a:extLst>
          </p:cNvPr>
          <p:cNvPicPr>
            <a:picLocks noChangeAspect="1"/>
          </p:cNvPicPr>
          <p:nvPr>
            <a:videoFile r:link="rId2"/>
            <p:extLst>
              <p:ext uri="{DAA4B4D4-6D71-4841-9C94-3DE7FCFB9230}">
                <p14:media xmlns:p14="http://schemas.microsoft.com/office/powerpoint/2010/main" r:link="rId1"/>
              </p:ext>
            </p:extLst>
          </p:nvPr>
        </p:nvPicPr>
        <p:blipFill>
          <a:blip r:embed="rId4"/>
          <a:stretch>
            <a:fillRect/>
          </a:stretch>
        </p:blipFill>
        <p:spPr>
          <a:xfrm>
            <a:off x="1189317" y="668991"/>
            <a:ext cx="6765365" cy="3805518"/>
          </a:xfrm>
          <a:prstGeom prst="rect">
            <a:avLst/>
          </a:prstGeom>
        </p:spPr>
      </p:pic>
    </p:spTree>
    <p:extLst>
      <p:ext uri="{BB962C8B-B14F-4D97-AF65-F5344CB8AC3E}">
        <p14:creationId xmlns:p14="http://schemas.microsoft.com/office/powerpoint/2010/main" val="1241533982"/>
      </p:ext>
    </p:extLst>
  </p:cSld>
  <p:clrMapOvr>
    <a:masterClrMapping/>
  </p:clrMapOvr>
  <p:timing>
    <p:tnLst>
      <p:par>
        <p:cTn id="1" dur="indefinite" restart="never" nodeType="tmRoot">
          <p:childTnLst>
            <p:video>
              <p:cMediaNode vol="80000">
                <p:cTn id="2" fill="hold" display="0">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final_5d1864d390cdf90013bced2d_576522">
            <a:hlinkClick r:id="" action="ppaction://media"/>
            <a:extLst>
              <a:ext uri="{FF2B5EF4-FFF2-40B4-BE49-F238E27FC236}">
                <a16:creationId xmlns:a16="http://schemas.microsoft.com/office/drawing/2014/main" id="{BD0F89F0-86B3-4DB8-9546-C26597A7749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91728" y="556858"/>
            <a:ext cx="7164060" cy="4029784"/>
          </a:xfrm>
          <a:prstGeom prst="rect">
            <a:avLst/>
          </a:prstGeom>
        </p:spPr>
      </p:pic>
    </p:spTree>
    <p:extLst>
      <p:ext uri="{BB962C8B-B14F-4D97-AF65-F5344CB8AC3E}">
        <p14:creationId xmlns:p14="http://schemas.microsoft.com/office/powerpoint/2010/main" val="4067186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7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TotalTime>
  <Words>540</Words>
  <Application>Microsoft Office PowerPoint</Application>
  <PresentationFormat>On-screen Show (16:9)</PresentationFormat>
  <Paragraphs>41</Paragraphs>
  <Slides>12</Slides>
  <Notes>8</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Roboto</vt:lpstr>
      <vt:lpstr>Merriweather</vt:lpstr>
      <vt:lpstr>Times New Roman</vt:lpstr>
      <vt:lpstr>Arial</vt:lpstr>
      <vt:lpstr>Paradigm</vt:lpstr>
      <vt:lpstr>Academic Management</vt:lpstr>
      <vt:lpstr>Introducere</vt:lpstr>
      <vt:lpstr>Contribuții</vt:lpstr>
      <vt:lpstr>Arhitectura Aplicațtiei</vt:lpstr>
      <vt:lpstr>Arhitectura Aplicației</vt:lpstr>
      <vt:lpstr>Arhitectura Aplicației</vt:lpstr>
      <vt:lpstr>Demo</vt:lpstr>
      <vt:lpstr>PowerPoint Presentation</vt:lpstr>
      <vt:lpstr>PowerPoint Presentation</vt:lpstr>
      <vt:lpstr>PowerPoint Presentation</vt:lpstr>
      <vt:lpstr>Concluzii</vt:lpstr>
      <vt:lpstr>Directii viitoare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Management</dc:title>
  <dc:creator>bianca</dc:creator>
  <cp:lastModifiedBy>bianca</cp:lastModifiedBy>
  <cp:revision>20</cp:revision>
  <dcterms:modified xsi:type="dcterms:W3CDTF">2019-06-30T21:33:03Z</dcterms:modified>
</cp:coreProperties>
</file>